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80" r:id="rId11"/>
    <p:sldId id="266" r:id="rId12"/>
    <p:sldId id="267" r:id="rId13"/>
    <p:sldId id="268" r:id="rId14"/>
    <p:sldId id="272" r:id="rId15"/>
    <p:sldId id="273" r:id="rId16"/>
    <p:sldId id="274" r:id="rId17"/>
    <p:sldId id="275" r:id="rId18"/>
    <p:sldId id="276" r:id="rId19"/>
    <p:sldId id="281" r:id="rId20"/>
    <p:sldId id="282" r:id="rId21"/>
    <p:sldId id="283" r:id="rId22"/>
    <p:sldId id="284" r:id="rId23"/>
    <p:sldId id="277" r:id="rId24"/>
    <p:sldId id="278" r:id="rId25"/>
    <p:sldId id="279" r:id="rId26"/>
    <p:sldId id="285" r:id="rId27"/>
    <p:sldId id="286" r:id="rId28"/>
    <p:sldId id="287" r:id="rId29"/>
    <p:sldId id="269" r:id="rId30"/>
    <p:sldId id="270" r:id="rId31"/>
    <p:sldId id="271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-42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F908-C0F2-4B5A-AD88-DAED5587FB93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07071-264F-487D-AF21-96A7ADA86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23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7071-264F-487D-AF21-96A7ADA86C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1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08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13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67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70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0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2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3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28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9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88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6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 </a:t>
            </a:r>
            <a:r>
              <a:rPr lang="en-US" dirty="0"/>
              <a:t>Learning</a:t>
            </a:r>
            <a:br>
              <a:rPr lang="en-US" dirty="0"/>
            </a:br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8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 categories with linear line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76200" y="2817060"/>
            <a:ext cx="8991600" cy="3964740"/>
            <a:chOff x="0" y="2715904"/>
            <a:chExt cx="16002000" cy="705589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55" b="2294"/>
            <a:stretch/>
          </p:blipFill>
          <p:spPr bwMode="auto">
            <a:xfrm>
              <a:off x="0" y="2715904"/>
              <a:ext cx="16002000" cy="7055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0" t="31795" r="27569" b="10346"/>
            <a:stretch/>
          </p:blipFill>
          <p:spPr bwMode="auto">
            <a:xfrm>
              <a:off x="0" y="3179927"/>
              <a:ext cx="8001000" cy="578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5" t="27154" r="27655" b="10346"/>
            <a:stretch/>
          </p:blipFill>
          <p:spPr bwMode="auto">
            <a:xfrm>
              <a:off x="8001000" y="2715904"/>
              <a:ext cx="8001000" cy="625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09" t="27155" r="18209" b="10345"/>
            <a:stretch/>
          </p:blipFill>
          <p:spPr bwMode="auto">
            <a:xfrm>
              <a:off x="14964770" y="2715904"/>
              <a:ext cx="1037230" cy="625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09" t="66320" r="18209" b="19215"/>
            <a:stretch/>
          </p:blipFill>
          <p:spPr bwMode="auto">
            <a:xfrm>
              <a:off x="14964770" y="6172200"/>
              <a:ext cx="1037230" cy="1446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39" t="31795" r="18550" b="10346"/>
            <a:stretch/>
          </p:blipFill>
          <p:spPr bwMode="auto">
            <a:xfrm>
              <a:off x="6991064" y="3179927"/>
              <a:ext cx="1009936" cy="578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34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1627141"/>
            <a:ext cx="9144000" cy="5230859"/>
            <a:chOff x="0" y="1627141"/>
            <a:chExt cx="9144000" cy="5230859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5" t="26610" r="10991" b="2022"/>
            <a:stretch/>
          </p:blipFill>
          <p:spPr bwMode="auto">
            <a:xfrm>
              <a:off x="0" y="1627141"/>
              <a:ext cx="9144000" cy="5230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" t="49816" r="75546" b="40755"/>
            <a:stretch/>
          </p:blipFill>
          <p:spPr bwMode="auto">
            <a:xfrm>
              <a:off x="0" y="3324443"/>
              <a:ext cx="2870790" cy="691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" t="91595" r="77632" b="2022"/>
            <a:stretch/>
          </p:blipFill>
          <p:spPr bwMode="auto">
            <a:xfrm>
              <a:off x="0" y="6390167"/>
              <a:ext cx="2513013" cy="467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07" t="91595" r="896" b="2022"/>
            <a:stretch/>
          </p:blipFill>
          <p:spPr bwMode="auto">
            <a:xfrm>
              <a:off x="6822372" y="6390165"/>
              <a:ext cx="2321628" cy="467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50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9525" y="1660242"/>
            <a:ext cx="9124950" cy="5197757"/>
            <a:chOff x="1752600" y="0"/>
            <a:chExt cx="12039600" cy="68580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9" t="29341" r="12812" b="2087"/>
            <a:stretch/>
          </p:blipFill>
          <p:spPr bwMode="auto">
            <a:xfrm>
              <a:off x="1752600" y="0"/>
              <a:ext cx="120396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93" t="29341" r="7973" b="40997"/>
            <a:stretch/>
          </p:blipFill>
          <p:spPr bwMode="auto">
            <a:xfrm>
              <a:off x="10602431" y="0"/>
              <a:ext cx="3189769" cy="2966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2" t="50923" r="67176" b="21011"/>
            <a:stretch/>
          </p:blipFill>
          <p:spPr bwMode="auto">
            <a:xfrm>
              <a:off x="1752600" y="2158408"/>
              <a:ext cx="3732028" cy="2806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7" t="90684" r="77874" b="2087"/>
            <a:stretch/>
          </p:blipFill>
          <p:spPr bwMode="auto">
            <a:xfrm>
              <a:off x="1752600" y="6134986"/>
              <a:ext cx="3381153" cy="723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02" t="90684" r="931" b="2087"/>
            <a:stretch/>
          </p:blipFill>
          <p:spPr bwMode="auto">
            <a:xfrm>
              <a:off x="10613065" y="6134986"/>
              <a:ext cx="3179135" cy="723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714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1534203"/>
            <a:ext cx="9144000" cy="5323795"/>
            <a:chOff x="0" y="1534203"/>
            <a:chExt cx="9144000" cy="5323795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2" t="22539" r="9415" b="2192"/>
            <a:stretch/>
          </p:blipFill>
          <p:spPr bwMode="auto">
            <a:xfrm>
              <a:off x="439417" y="1534203"/>
              <a:ext cx="8289914" cy="5323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64" t="50074" r="71628" b="20372"/>
            <a:stretch/>
          </p:blipFill>
          <p:spPr bwMode="auto">
            <a:xfrm>
              <a:off x="439416" y="3506558"/>
              <a:ext cx="1992664" cy="2090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" t="91110" r="77475" b="2192"/>
            <a:stretch/>
          </p:blipFill>
          <p:spPr bwMode="auto">
            <a:xfrm>
              <a:off x="0" y="6384271"/>
              <a:ext cx="2421275" cy="473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04" t="91110" r="930" b="2192"/>
            <a:stretch/>
          </p:blipFill>
          <p:spPr bwMode="auto">
            <a:xfrm>
              <a:off x="6873115" y="6384270"/>
              <a:ext cx="2270885" cy="473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885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2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Kernel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Categorizing data that aren’t linearly separable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" y="2165432"/>
            <a:ext cx="9144000" cy="4692568"/>
            <a:chOff x="0" y="0"/>
            <a:chExt cx="13943715" cy="7155712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8" t="26366" r="12264" b="2087"/>
            <a:stretch/>
          </p:blipFill>
          <p:spPr bwMode="auto">
            <a:xfrm>
              <a:off x="0" y="0"/>
              <a:ext cx="13943715" cy="7155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36" t="26366" r="598" b="2087"/>
            <a:stretch/>
          </p:blipFill>
          <p:spPr bwMode="auto">
            <a:xfrm>
              <a:off x="6172200" y="0"/>
              <a:ext cx="7771515" cy="7155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57" t="81127" r="49881" b="2087"/>
            <a:stretch/>
          </p:blipFill>
          <p:spPr bwMode="auto">
            <a:xfrm>
              <a:off x="5391150" y="5476874"/>
              <a:ext cx="1162050" cy="1678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044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1-D to 2-D mapping example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t="91535" r="9635" b="1980"/>
          <a:stretch/>
        </p:blipFill>
        <p:spPr bwMode="auto">
          <a:xfrm>
            <a:off x="0" y="6434776"/>
            <a:ext cx="8596265" cy="42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t="30299" r="9635" b="16120"/>
          <a:stretch/>
        </p:blipFill>
        <p:spPr bwMode="auto">
          <a:xfrm>
            <a:off x="0" y="2704208"/>
            <a:ext cx="9144000" cy="371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t="30299" r="9634" b="16120"/>
          <a:stretch/>
        </p:blipFill>
        <p:spPr bwMode="auto">
          <a:xfrm>
            <a:off x="1" y="2704208"/>
            <a:ext cx="9144000" cy="371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t="30299" r="9635" b="16120"/>
          <a:stretch/>
        </p:blipFill>
        <p:spPr bwMode="auto">
          <a:xfrm>
            <a:off x="1" y="2704208"/>
            <a:ext cx="9144000" cy="371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t="30299" r="9635" b="16120"/>
          <a:stretch/>
        </p:blipFill>
        <p:spPr bwMode="auto">
          <a:xfrm>
            <a:off x="1" y="2704207"/>
            <a:ext cx="9144000" cy="371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" t="91535" r="77476" b="1980"/>
          <a:stretch/>
        </p:blipFill>
        <p:spPr bwMode="auto">
          <a:xfrm>
            <a:off x="1" y="6434776"/>
            <a:ext cx="2247934" cy="42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68" t="91535" r="865" b="1980"/>
          <a:stretch/>
        </p:blipFill>
        <p:spPr bwMode="auto">
          <a:xfrm>
            <a:off x="7048703" y="6434776"/>
            <a:ext cx="2095297" cy="42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3276600"/>
            <a:ext cx="9143999" cy="2496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0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5" b="2191"/>
          <a:stretch/>
        </p:blipFill>
        <p:spPr bwMode="auto">
          <a:xfrm>
            <a:off x="-2055" y="2518093"/>
            <a:ext cx="9148111" cy="433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2D to 3D …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-1" y="2286000"/>
            <a:ext cx="9144001" cy="4283132"/>
            <a:chOff x="809624" y="0"/>
            <a:chExt cx="14397038" cy="6743701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0" t="21905" r="4970" b="10666"/>
            <a:stretch/>
          </p:blipFill>
          <p:spPr bwMode="auto">
            <a:xfrm>
              <a:off x="809624" y="0"/>
              <a:ext cx="14397038" cy="6743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524" r="94941" b="7238"/>
            <a:stretch/>
          </p:blipFill>
          <p:spPr bwMode="auto">
            <a:xfrm>
              <a:off x="1066800" y="6019801"/>
              <a:ext cx="809625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59" t="73048" b="19428"/>
            <a:stretch/>
          </p:blipFill>
          <p:spPr bwMode="auto">
            <a:xfrm>
              <a:off x="14416088" y="5267326"/>
              <a:ext cx="790574" cy="752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649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Kernel function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t="41619" r="25476" b="36286"/>
          <a:stretch/>
        </p:blipFill>
        <p:spPr bwMode="auto">
          <a:xfrm>
            <a:off x="776287" y="2514600"/>
            <a:ext cx="7591426" cy="2209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0" y="1422684"/>
            <a:ext cx="9144000" cy="5435316"/>
            <a:chOff x="776288" y="0"/>
            <a:chExt cx="12787315" cy="7600952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3" t="21809" r="14226" b="2190"/>
            <a:stretch/>
          </p:blipFill>
          <p:spPr bwMode="auto">
            <a:xfrm>
              <a:off x="776288" y="0"/>
              <a:ext cx="12787315" cy="7600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2" t="92000" r="77678" b="2190"/>
            <a:stretch/>
          </p:blipFill>
          <p:spPr bwMode="auto">
            <a:xfrm>
              <a:off x="776288" y="7019924"/>
              <a:ext cx="3409951" cy="581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58" t="87524" r="595" b="2190"/>
            <a:stretch/>
          </p:blipFill>
          <p:spPr bwMode="auto">
            <a:xfrm>
              <a:off x="6115049" y="6572249"/>
              <a:ext cx="7448551" cy="1028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74" t="48381" r="7678" b="37619"/>
            <a:stretch/>
          </p:blipFill>
          <p:spPr bwMode="auto">
            <a:xfrm>
              <a:off x="8915400" y="2657475"/>
              <a:ext cx="4648200" cy="1400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188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Unlike regression where you predict a continuous number, you use classification to predict a </a:t>
            </a:r>
            <a:r>
              <a:rPr lang="en-US" dirty="0" smtClean="0"/>
              <a:t>category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429000"/>
            <a:ext cx="8229600" cy="2697163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Logistic Regression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K-Nearest Neighbors (K-NN)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Support Vector Machine (SVM)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Kernel SVM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Naive Bayes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Decision Tree Classification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Random Forest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8985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2437854"/>
            <a:ext cx="9143999" cy="4420146"/>
            <a:chOff x="0" y="2437854"/>
            <a:chExt cx="9143999" cy="4420146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2" t="24291" r="809" b="2157"/>
            <a:stretch/>
          </p:blipFill>
          <p:spPr bwMode="auto">
            <a:xfrm>
              <a:off x="0" y="2437854"/>
              <a:ext cx="9143999" cy="4420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" t="90497" r="77386" b="2157"/>
            <a:stretch/>
          </p:blipFill>
          <p:spPr bwMode="auto">
            <a:xfrm>
              <a:off x="0" y="6416578"/>
              <a:ext cx="2084094" cy="441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0" y="2437854"/>
            <a:ext cx="9143999" cy="4019609"/>
            <a:chOff x="504496" y="-6822606"/>
            <a:chExt cx="15217727" cy="6689558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2" t="24291" r="809" b="8822"/>
            <a:stretch/>
          </p:blipFill>
          <p:spPr bwMode="auto">
            <a:xfrm>
              <a:off x="504496" y="-6822606"/>
              <a:ext cx="15217727" cy="6689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56" t="64387" r="810" b="22319"/>
            <a:stretch/>
          </p:blipFill>
          <p:spPr bwMode="auto">
            <a:xfrm>
              <a:off x="10900012" y="-2812438"/>
              <a:ext cx="4822211" cy="1329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887" t="76669" r="810" b="8822"/>
            <a:stretch/>
          </p:blipFill>
          <p:spPr bwMode="auto">
            <a:xfrm>
              <a:off x="12628729" y="-1584140"/>
              <a:ext cx="3088945" cy="145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29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2" t="24289" r="809" b="8823"/>
          <a:stretch/>
        </p:blipFill>
        <p:spPr bwMode="auto">
          <a:xfrm>
            <a:off x="-2733" y="2437854"/>
            <a:ext cx="9143998" cy="4019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867400" y="3429000"/>
            <a:ext cx="3273865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1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Classification method based on Bayes Theorem of probability: 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4" t="43922" r="27507" b="38106"/>
          <a:stretch/>
        </p:blipFill>
        <p:spPr bwMode="auto">
          <a:xfrm>
            <a:off x="762000" y="3657600"/>
            <a:ext cx="7620001" cy="1797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0" y="3288268"/>
            <a:ext cx="164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 </a:t>
            </a:r>
            <a:r>
              <a:rPr lang="en-US" dirty="0" err="1" smtClean="0"/>
              <a:t>Probabilty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67200" y="3288268"/>
            <a:ext cx="114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Likelihood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64463" y="5455024"/>
            <a:ext cx="202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Marginal Likelihood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3851058"/>
            <a:ext cx="204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Posterior </a:t>
            </a:r>
            <a:r>
              <a:rPr lang="en-US" dirty="0" err="1" smtClean="0"/>
              <a:t>Probabilty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0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" t="92930" r="841" b="2297"/>
          <a:stretch/>
        </p:blipFill>
        <p:spPr bwMode="auto">
          <a:xfrm>
            <a:off x="0" y="6580094"/>
            <a:ext cx="9143999" cy="277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1" t="27518" r="21233" b="14039"/>
          <a:stretch/>
        </p:blipFill>
        <p:spPr bwMode="auto">
          <a:xfrm>
            <a:off x="0" y="1592173"/>
            <a:ext cx="5486400" cy="3124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1" t="27519" r="21233" b="14038"/>
          <a:stretch/>
        </p:blipFill>
        <p:spPr bwMode="auto">
          <a:xfrm>
            <a:off x="0" y="1592172"/>
            <a:ext cx="5486400" cy="312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86399" y="1676400"/>
            <a:ext cx="3200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and compare P(</a:t>
            </a:r>
            <a:r>
              <a:rPr lang="en-US" dirty="0" err="1" smtClean="0"/>
              <a:t>Walks|X</a:t>
            </a:r>
            <a:r>
              <a:rPr lang="en-US" dirty="0" smtClean="0"/>
              <a:t>) and P(</a:t>
            </a:r>
            <a:r>
              <a:rPr lang="en-US" dirty="0" err="1" smtClean="0"/>
              <a:t>Drives|X</a:t>
            </a:r>
            <a:r>
              <a:rPr lang="en-US" dirty="0" smtClean="0"/>
              <a:t>) – categorize to whichever returns higher </a:t>
            </a:r>
            <a:r>
              <a:rPr lang="en-US" dirty="0" err="1" smtClean="0"/>
              <a:t>probabilty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095499" y="4887003"/>
                <a:ext cx="4953000" cy="1255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𝑊𝑎𝑙𝑘𝑠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𝑊𝑎𝑙𝑘𝑠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𝑊𝑎𝑙𝑘𝑠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𝐷𝑟𝑖𝑣𝑒𝑠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𝐷𝑟𝑖𝑣𝑒𝑠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𝐷𝑟𝑖𝑣𝑒𝑠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499" y="4887003"/>
                <a:ext cx="4953000" cy="125579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t="92627" r="841" b="2298"/>
          <a:stretch/>
        </p:blipFill>
        <p:spPr bwMode="auto">
          <a:xfrm>
            <a:off x="1" y="6562165"/>
            <a:ext cx="9143999" cy="29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t="35147" r="49832" b="20583"/>
          <a:stretch/>
        </p:blipFill>
        <p:spPr bwMode="auto">
          <a:xfrm>
            <a:off x="1" y="1600200"/>
            <a:ext cx="5257799" cy="2966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572000" y="1600200"/>
                <a:ext cx="4038600" cy="619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𝑊𝑎𝑙𝑘𝑠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𝑊𝑎𝑙𝑘𝑒𝑟𝑠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𝑂𝑏𝑠𝑒𝑟𝑣𝑎𝑡𝑖𝑜𝑛𝑠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10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00200"/>
                <a:ext cx="4038600" cy="6190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572000" y="2219216"/>
                <a:ext cx="4267200" cy="619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𝑆𝑖𝑚𝑖𝑙𝑎𝑟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𝑂𝑏𝑠𝑒𝑟𝑣𝑎𝑡𝑖𝑜𝑛𝑠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𝑂𝑏𝑠𝑒𝑟𝑣𝑎𝑡𝑖𝑜𝑛𝑠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219216"/>
                <a:ext cx="4267200" cy="6190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572001" y="2838232"/>
                <a:ext cx="4495800" cy="9158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𝑊𝑎𝑙𝑘𝑠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𝑆𝑖𝑚𝑖𝑙𝑎𝑟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𝑂𝑏𝑠𝑒𝑟𝑣𝑎𝑡𝑖𝑜𝑛𝑠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𝐴𝑚𝑜𝑛𝑔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𝑊𝑎𝑙𝑘𝑒𝑟𝑠</m:t>
                              </m:r>
                            </m:e>
                          </m:eqAr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#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𝑊𝑎𝑙𝑘𝑒𝑟𝑠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2838232"/>
                <a:ext cx="4495800" cy="91589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345540" y="4523072"/>
                <a:ext cx="6274460" cy="10163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𝑊𝑎𝑙𝑘𝑠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𝑊𝑎𝑙𝑘𝑠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∗</m:t>
                          </m:r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𝑊𝑎𝑙𝑘𝑠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10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30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30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𝑜𝑟</m:t>
                      </m:r>
                      <m:r>
                        <a:rPr lang="en-US" b="0" i="1" smtClean="0">
                          <a:latin typeface="Cambria Math"/>
                        </a:rPr>
                        <m:t> .75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540" y="4523072"/>
                <a:ext cx="6274460" cy="101636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345540" y="5539440"/>
                <a:ext cx="6350660" cy="10163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𝐷𝑟𝑖𝑣𝑒𝑠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𝐷𝑟𝑖𝑣𝑒𝑠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∗</m:t>
                          </m:r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𝐷𝑟𝑖𝑣𝑒𝑠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20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30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30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𝑜𝑟</m:t>
                      </m:r>
                      <m:r>
                        <a:rPr lang="en-US" b="0" i="1" smtClean="0">
                          <a:latin typeface="Cambria Math"/>
                        </a:rPr>
                        <m:t> .25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540" y="5539440"/>
                <a:ext cx="6350660" cy="101636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490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1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9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5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model to choose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igure </a:t>
            </a:r>
            <a:r>
              <a:rPr lang="en-US" dirty="0"/>
              <a:t>out </a:t>
            </a:r>
            <a:r>
              <a:rPr lang="en-US" dirty="0" smtClean="0"/>
              <a:t>whether the </a:t>
            </a:r>
            <a:r>
              <a:rPr lang="en-US" dirty="0"/>
              <a:t>problem is linear or non </a:t>
            </a:r>
            <a:r>
              <a:rPr lang="en-US" dirty="0" smtClean="0"/>
              <a:t>linear</a:t>
            </a:r>
          </a:p>
          <a:p>
            <a:r>
              <a:rPr lang="en-US" dirty="0"/>
              <a:t>If </a:t>
            </a:r>
            <a:r>
              <a:rPr lang="en-US" dirty="0" smtClean="0"/>
              <a:t>the problem </a:t>
            </a:r>
            <a:r>
              <a:rPr lang="en-US" dirty="0"/>
              <a:t>is linear, </a:t>
            </a:r>
            <a:r>
              <a:rPr lang="en-US" dirty="0" smtClean="0"/>
              <a:t>use </a:t>
            </a:r>
            <a:r>
              <a:rPr lang="en-US" dirty="0"/>
              <a:t>Logistic Regression or </a:t>
            </a:r>
            <a:r>
              <a:rPr lang="en-US" dirty="0" smtClean="0"/>
              <a:t>SVM</a:t>
            </a:r>
            <a:endParaRPr lang="en-US" dirty="0"/>
          </a:p>
          <a:p>
            <a:r>
              <a:rPr lang="en-US" dirty="0"/>
              <a:t>If </a:t>
            </a:r>
            <a:r>
              <a:rPr lang="en-US" dirty="0" smtClean="0"/>
              <a:t>the problem </a:t>
            </a:r>
            <a:r>
              <a:rPr lang="en-US" dirty="0"/>
              <a:t>is non linear, </a:t>
            </a:r>
            <a:r>
              <a:rPr lang="en-US" dirty="0" smtClean="0"/>
              <a:t>use K-NN</a:t>
            </a:r>
            <a:r>
              <a:rPr lang="en-US" dirty="0"/>
              <a:t>, Naive Bayes, Decision Tree or Random </a:t>
            </a:r>
            <a:r>
              <a:rPr lang="en-US" dirty="0" smtClean="0"/>
              <a:t>Forest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8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Linear regression does not fit ‘categorical’ data well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869" y="3463877"/>
            <a:ext cx="9124262" cy="3394123"/>
            <a:chOff x="9869" y="1731939"/>
            <a:chExt cx="9124262" cy="339412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64" b="2118"/>
            <a:stretch/>
          </p:blipFill>
          <p:spPr bwMode="auto">
            <a:xfrm>
              <a:off x="9869" y="1731939"/>
              <a:ext cx="9124262" cy="3394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38364" b="8802"/>
            <a:stretch/>
          </p:blipFill>
          <p:spPr bwMode="auto">
            <a:xfrm>
              <a:off x="9869" y="1731939"/>
              <a:ext cx="4562131" cy="3012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" t="38364" r="50004" b="8802"/>
            <a:stretch/>
          </p:blipFill>
          <p:spPr bwMode="auto">
            <a:xfrm>
              <a:off x="4562583" y="1731939"/>
              <a:ext cx="4562583" cy="3012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7943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model to choose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Logistic </a:t>
            </a:r>
            <a:r>
              <a:rPr lang="en-US" dirty="0"/>
              <a:t>Regression or Naive Bayes when you want to rank your predictions by their </a:t>
            </a:r>
            <a:r>
              <a:rPr lang="en-US" dirty="0" smtClean="0"/>
              <a:t>probability - </a:t>
            </a:r>
            <a:r>
              <a:rPr lang="en-US" dirty="0"/>
              <a:t>rank your customers from the highest probability that they buy a certain product, to the lowest </a:t>
            </a:r>
            <a:r>
              <a:rPr lang="en-US" dirty="0" smtClean="0"/>
              <a:t>probability</a:t>
            </a:r>
          </a:p>
          <a:p>
            <a:r>
              <a:rPr lang="en-US" dirty="0" smtClean="0"/>
              <a:t>Use SVM</a:t>
            </a:r>
            <a:r>
              <a:rPr lang="en-US" dirty="0"/>
              <a:t> when you want to predict to which segment your customers belong to</a:t>
            </a:r>
          </a:p>
        </p:txBody>
      </p:sp>
    </p:spTree>
    <p:extLst>
      <p:ext uri="{BB962C8B-B14F-4D97-AF65-F5344CB8AC3E}">
        <p14:creationId xmlns:p14="http://schemas.microsoft.com/office/powerpoint/2010/main" val="196842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model to choose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 Tree when you want to have clear interpretation of your model </a:t>
            </a:r>
            <a:r>
              <a:rPr lang="en-US" dirty="0" smtClean="0"/>
              <a:t>results</a:t>
            </a:r>
          </a:p>
          <a:p>
            <a:r>
              <a:rPr lang="en-US" dirty="0"/>
              <a:t>Random Forest when you are just looking for high performance with less need for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174070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Logical regression, sigmoid function, fits better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 t="22947" r="3081" b="2028"/>
          <a:stretch/>
        </p:blipFill>
        <p:spPr bwMode="auto">
          <a:xfrm>
            <a:off x="4097" y="2281896"/>
            <a:ext cx="9135806" cy="457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80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Sigmoid curve helps predict with probability at X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2" t="25099" r="3473" b="2207"/>
          <a:stretch/>
        </p:blipFill>
        <p:spPr bwMode="auto">
          <a:xfrm>
            <a:off x="0" y="2385272"/>
            <a:ext cx="9144000" cy="447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80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Make categorical prediction based on probability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2" t="24919" r="3417" b="2387"/>
          <a:stretch/>
        </p:blipFill>
        <p:spPr bwMode="auto">
          <a:xfrm>
            <a:off x="0" y="2387967"/>
            <a:ext cx="9144001" cy="447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5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Neighbors (K-NN)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55388" y="1676399"/>
            <a:ext cx="7233225" cy="5105401"/>
            <a:chOff x="0" y="2514600"/>
            <a:chExt cx="9424148" cy="665181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25" t="31462" r="18781" b="2028"/>
            <a:stretch/>
          </p:blipFill>
          <p:spPr bwMode="auto">
            <a:xfrm>
              <a:off x="0" y="2514600"/>
              <a:ext cx="9424148" cy="6651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" t="91923" r="77227" b="2027"/>
            <a:stretch/>
          </p:blipFill>
          <p:spPr bwMode="auto">
            <a:xfrm>
              <a:off x="0" y="8561294"/>
              <a:ext cx="3500718" cy="605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20" t="91922" r="616" b="2027"/>
            <a:stretch/>
          </p:blipFill>
          <p:spPr bwMode="auto">
            <a:xfrm>
              <a:off x="6165477" y="8561294"/>
              <a:ext cx="3258671" cy="605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122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(K-NN)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Step 1 : Choose the number K of neighbors</a:t>
            </a:r>
          </a:p>
          <a:p>
            <a:r>
              <a:rPr lang="en-US" dirty="0" smtClean="0"/>
              <a:t>Step 2 : Take the K nearest neighbors of the new data point, according to the Euclidean distance</a:t>
            </a:r>
          </a:p>
          <a:p>
            <a:r>
              <a:rPr lang="en-US" dirty="0" smtClean="0"/>
              <a:t>Step 3 : Among these K neighbors, count the number of data points in each category</a:t>
            </a:r>
          </a:p>
          <a:p>
            <a:r>
              <a:rPr lang="en-US" dirty="0" smtClean="0"/>
              <a:t>Step 4 : Assign the new data point to the category where you counted the most neighbors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2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(K-NN)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48319" y="1651258"/>
            <a:ext cx="8247362" cy="5130542"/>
            <a:chOff x="300037" y="176211"/>
            <a:chExt cx="10610851" cy="660082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5" t="31716" r="19405" b="2285"/>
            <a:stretch/>
          </p:blipFill>
          <p:spPr bwMode="auto">
            <a:xfrm>
              <a:off x="300038" y="176211"/>
              <a:ext cx="10610850" cy="660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87" t="47430" r="8989" b="32475"/>
            <a:stretch/>
          </p:blipFill>
          <p:spPr bwMode="auto">
            <a:xfrm>
              <a:off x="7386638" y="1776411"/>
              <a:ext cx="3524250" cy="2009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2" t="92097" r="77976" b="2284"/>
            <a:stretch/>
          </p:blipFill>
          <p:spPr bwMode="auto">
            <a:xfrm>
              <a:off x="300037" y="6215061"/>
              <a:ext cx="3362326" cy="56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46" t="92097" r="892" b="2284"/>
            <a:stretch/>
          </p:blipFill>
          <p:spPr bwMode="auto">
            <a:xfrm>
              <a:off x="7748588" y="6215061"/>
              <a:ext cx="3162300" cy="561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419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8783</TotalTime>
  <Words>474</Words>
  <Application>Microsoft Office PowerPoint</Application>
  <PresentationFormat>On-screen Show (4:3)</PresentationFormat>
  <Paragraphs>66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Machine Learning Classification</vt:lpstr>
      <vt:lpstr>Classification</vt:lpstr>
      <vt:lpstr>Logistic Regression</vt:lpstr>
      <vt:lpstr>Logistic Regression</vt:lpstr>
      <vt:lpstr>Logistic Regression</vt:lpstr>
      <vt:lpstr>Logistic Regression</vt:lpstr>
      <vt:lpstr>K-Nearest Neighbors (K-NN)</vt:lpstr>
      <vt:lpstr>K-Nearest Neighbors (K-NN)</vt:lpstr>
      <vt:lpstr>K-Nearest Neighbors (K-NN)</vt:lpstr>
      <vt:lpstr>PowerPoint Presentation</vt:lpstr>
      <vt:lpstr>Support Vector Machine (SVM)</vt:lpstr>
      <vt:lpstr>Support Vector Machine (SVM)</vt:lpstr>
      <vt:lpstr>Support Vector Machine (SVM)</vt:lpstr>
      <vt:lpstr>Support Vector Machine (SVM)</vt:lpstr>
      <vt:lpstr>PowerPoint Presentation</vt:lpstr>
      <vt:lpstr>Kernel SVM</vt:lpstr>
      <vt:lpstr>Kernel SVM</vt:lpstr>
      <vt:lpstr>Kernel SVM</vt:lpstr>
      <vt:lpstr>Kernel SVM</vt:lpstr>
      <vt:lpstr>Kernel SVM</vt:lpstr>
      <vt:lpstr>PowerPoint Presentation</vt:lpstr>
      <vt:lpstr>Naïve Bayes</vt:lpstr>
      <vt:lpstr>Naïve Bayes</vt:lpstr>
      <vt:lpstr>Naïve Bayes</vt:lpstr>
      <vt:lpstr>PowerPoint Presentation</vt:lpstr>
      <vt:lpstr>PowerPoint Presentation</vt:lpstr>
      <vt:lpstr>PowerPoint Presentation</vt:lpstr>
      <vt:lpstr>PowerPoint Presentation</vt:lpstr>
      <vt:lpstr>which model to choose</vt:lpstr>
      <vt:lpstr>which model to choose</vt:lpstr>
      <vt:lpstr>which model to choose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john.seo</dc:creator>
  <cp:lastModifiedBy>john.seo</cp:lastModifiedBy>
  <cp:revision>53</cp:revision>
  <dcterms:created xsi:type="dcterms:W3CDTF">2018-08-02T23:02:37Z</dcterms:created>
  <dcterms:modified xsi:type="dcterms:W3CDTF">2018-08-09T02:15:31Z</dcterms:modified>
</cp:coreProperties>
</file>